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</p:sldIdLst>
  <p:sldSz cx="14630400" cy="8229600"/>
  <p:notesSz cx="8229600" cy="14630400"/>
  <p:embeddedFontLst>
    <p:embeddedFont>
      <p:font typeface="Funnel Display" panose="020B0604020202020204" charset="0"/>
      <p:regular r:id="rId14"/>
    </p:embeddedFont>
    <p:embeddedFont>
      <p:font typeface="Funnel Sans" panose="020B0604020202020204" charset="0"/>
      <p:regular r:id="rId15"/>
    </p:embeddedFont>
  </p:embeddedFontLst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92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  <p:txBody>
          <a:bodyPr/>
          <a:lstStyle/>
          <a:p>
            <a:endParaRPr lang="es-419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  <p:txBody>
          <a:bodyPr/>
          <a:lstStyle/>
          <a:p>
            <a:endParaRPr lang="es-419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  <p:txBody>
          <a:bodyPr/>
          <a:lstStyle/>
          <a:p>
            <a:endParaRPr lang="es-419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  <p:txBody>
          <a:bodyPr/>
          <a:lstStyle/>
          <a:p>
            <a:endParaRPr lang="es-419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  <p:txBody>
          <a:bodyPr/>
          <a:lstStyle/>
          <a:p>
            <a:endParaRPr lang="es-419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  <p:txBody>
          <a:bodyPr/>
          <a:lstStyle/>
          <a:p>
            <a:endParaRPr lang="es-419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  <p:txBody>
          <a:bodyPr/>
          <a:lstStyle/>
          <a:p>
            <a:endParaRPr lang="es-419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  <p:txBody>
          <a:bodyPr/>
          <a:lstStyle/>
          <a:p>
            <a:endParaRPr lang="es-419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  <p:txBody>
          <a:bodyPr/>
          <a:lstStyle/>
          <a:p>
            <a:endParaRPr lang="es-419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  <p:txBody>
          <a:bodyPr/>
          <a:lstStyle/>
          <a:p>
            <a:endParaRPr lang="es-419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ilon.mundiamarillas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2366" y="654010"/>
            <a:ext cx="12965668" cy="1258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Milon Gestión Deportiva: Innovación para el Deporte Colombiano</a:t>
            </a:r>
            <a:endParaRPr lang="en-US" sz="3950" dirty="0"/>
          </a:p>
        </p:txBody>
      </p:sp>
      <p:sp>
        <p:nvSpPr>
          <p:cNvPr id="3" name="Text 1"/>
          <p:cNvSpPr/>
          <p:nvPr/>
        </p:nvSpPr>
        <p:spPr>
          <a:xfrm>
            <a:off x="832366" y="2341007"/>
            <a:ext cx="12965668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Un proyecto que transforma la gestión deportiva, impulsado por: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832366" y="3116818"/>
            <a:ext cx="6221730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832366" y="3651885"/>
            <a:ext cx="6221730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Jefferson Stuwartd Cardozo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832366" y="4069199"/>
            <a:ext cx="6221730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Jose Luis Mora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832366" y="4486513"/>
            <a:ext cx="6221730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Juan Sebastián Daza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832366" y="4903827"/>
            <a:ext cx="6221730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Thaira Andrea Hernández</a:t>
            </a:r>
            <a:endParaRPr lang="en-US" sz="16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924" y="3164919"/>
            <a:ext cx="5599509" cy="4199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6"/>
    </mc:Choice>
    <mc:Fallback>
      <p:transition spd="slow" advTm="307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889534"/>
            <a:ext cx="955881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Justificación: La Necesidad de Milon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97" y="4959965"/>
            <a:ext cx="358973" cy="35897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615559" y="4952524"/>
            <a:ext cx="334101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Falta de Software Específico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615559" y="5800011"/>
            <a:ext cx="334101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Soluciones escasas para deportes no convencionales, limitando su crecimiento y profesionalización.</a:t>
            </a:r>
            <a:endParaRPr lang="en-US" sz="18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5549" y="4959965"/>
            <a:ext cx="358973" cy="35897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033611" y="4952524"/>
            <a:ext cx="334101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Centralización de Procesos Clave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6033611" y="5800011"/>
            <a:ext cx="334101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Unifica la gestión de entrenamientos, recursos y rendimiento en una sola plataforma.</a:t>
            </a:r>
            <a:endParaRPr lang="en-US" sz="18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63601" y="4959965"/>
            <a:ext cx="358973" cy="35897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451663" y="4952524"/>
            <a:ext cx="334101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Impulso al Desarrollo Nacional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0451663" y="5800011"/>
            <a:ext cx="334101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Contribuye al progreso y la visibilidad del deporte en Colombia.</a:t>
            </a:r>
            <a:endParaRPr lang="en-US" sz="18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0"/>
    </mc:Choice>
    <mc:Fallback>
      <p:transition spd="slow" advTm="537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37323"/>
            <a:ext cx="716280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Metodología: Un Enfoque Integral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837724" y="2460069"/>
            <a:ext cx="6243876" cy="612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Enfoque Mixto:</a:t>
            </a:r>
            <a:r>
              <a:rPr lang="en-US" sz="15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Combinamos métodos cuantitativos y cualitativos para un análisis exhaustivo.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837724" y="3139440"/>
            <a:ext cx="6243876" cy="612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Investigación:</a:t>
            </a:r>
            <a:r>
              <a:rPr lang="en-US" sz="15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Descriptiva para entender el panorama, exploratoria para innovar y aplicada para soluciones concretas.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837724" y="3818811"/>
            <a:ext cx="6243876" cy="612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Benchmarking:</a:t>
            </a:r>
            <a:r>
              <a:rPr lang="en-US" sz="15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Análisis comparativo con plataformas existentes para asegurar competitividad y excelencia.</a:t>
            </a:r>
            <a:endParaRPr lang="en-US" sz="1500" dirty="0"/>
          </a:p>
        </p:txBody>
      </p:sp>
      <p:pic>
        <p:nvPicPr>
          <p:cNvPr id="6" name="Image 0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4646652"/>
            <a:ext cx="4995029" cy="1930241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421" y="2503170"/>
            <a:ext cx="4995029" cy="3331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5"/>
    </mc:Choice>
    <mc:Fallback>
      <p:transition spd="slow" advTm="653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824270"/>
            <a:ext cx="7468553" cy="1196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Información General del Proyecto: Milon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6324124" y="2631400"/>
            <a:ext cx="3632597" cy="2458164"/>
          </a:xfrm>
          <a:prstGeom prst="roundRect">
            <a:avLst>
              <a:gd name="adj" fmla="val 4464"/>
            </a:avLst>
          </a:prstGeom>
          <a:solidFill>
            <a:srgbClr val="FAF5EB"/>
          </a:solidFill>
          <a:ln/>
        </p:spPr>
        <p:txBody>
          <a:bodyPr/>
          <a:lstStyle/>
          <a:p>
            <a:endParaRPr lang="es-419"/>
          </a:p>
        </p:txBody>
      </p:sp>
      <p:sp>
        <p:nvSpPr>
          <p:cNvPr id="5" name="Shape 2"/>
          <p:cNvSpPr/>
          <p:nvPr/>
        </p:nvSpPr>
        <p:spPr>
          <a:xfrm>
            <a:off x="6324124" y="2608540"/>
            <a:ext cx="3632597" cy="91440"/>
          </a:xfrm>
          <a:prstGeom prst="roundRect">
            <a:avLst>
              <a:gd name="adj" fmla="val 93459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s-419"/>
          </a:p>
        </p:txBody>
      </p:sp>
      <p:sp>
        <p:nvSpPr>
          <p:cNvPr id="6" name="Shape 3"/>
          <p:cNvSpPr/>
          <p:nvPr/>
        </p:nvSpPr>
        <p:spPr>
          <a:xfrm>
            <a:off x="7835265" y="2326243"/>
            <a:ext cx="610314" cy="610314"/>
          </a:xfrm>
          <a:prstGeom prst="roundRect">
            <a:avLst>
              <a:gd name="adj" fmla="val 149825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s-419"/>
          </a:p>
        </p:txBody>
      </p:sp>
      <p:sp>
        <p:nvSpPr>
          <p:cNvPr id="7" name="Text 4"/>
          <p:cNvSpPr/>
          <p:nvPr/>
        </p:nvSpPr>
        <p:spPr>
          <a:xfrm>
            <a:off x="8018383" y="2478762"/>
            <a:ext cx="244078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1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6550343" y="3140035"/>
            <a:ext cx="3180159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Plataforma Digital de Gestión Deportiva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6550343" y="3860483"/>
            <a:ext cx="3180159" cy="976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Una solución integral diseñada para optimizar cada aspecto de la administración deportiva.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0160079" y="2631400"/>
            <a:ext cx="3632597" cy="2458164"/>
          </a:xfrm>
          <a:prstGeom prst="roundRect">
            <a:avLst>
              <a:gd name="adj" fmla="val 4464"/>
            </a:avLst>
          </a:prstGeom>
          <a:solidFill>
            <a:srgbClr val="FAF5EB"/>
          </a:solidFill>
          <a:ln/>
        </p:spPr>
        <p:txBody>
          <a:bodyPr/>
          <a:lstStyle/>
          <a:p>
            <a:endParaRPr lang="es-419"/>
          </a:p>
        </p:txBody>
      </p:sp>
      <p:sp>
        <p:nvSpPr>
          <p:cNvPr id="11" name="Shape 8"/>
          <p:cNvSpPr/>
          <p:nvPr/>
        </p:nvSpPr>
        <p:spPr>
          <a:xfrm>
            <a:off x="10160079" y="2608540"/>
            <a:ext cx="3632597" cy="91440"/>
          </a:xfrm>
          <a:prstGeom prst="roundRect">
            <a:avLst>
              <a:gd name="adj" fmla="val 93459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s-419"/>
          </a:p>
        </p:txBody>
      </p:sp>
      <p:sp>
        <p:nvSpPr>
          <p:cNvPr id="12" name="Shape 9"/>
          <p:cNvSpPr/>
          <p:nvPr/>
        </p:nvSpPr>
        <p:spPr>
          <a:xfrm>
            <a:off x="11671221" y="2326243"/>
            <a:ext cx="610314" cy="610314"/>
          </a:xfrm>
          <a:prstGeom prst="roundRect">
            <a:avLst>
              <a:gd name="adj" fmla="val 149825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s-419"/>
          </a:p>
        </p:txBody>
      </p:sp>
      <p:sp>
        <p:nvSpPr>
          <p:cNvPr id="13" name="Text 10"/>
          <p:cNvSpPr/>
          <p:nvPr/>
        </p:nvSpPr>
        <p:spPr>
          <a:xfrm>
            <a:off x="11854339" y="2478762"/>
            <a:ext cx="244078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2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10386298" y="3140035"/>
            <a:ext cx="2681168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Módulos Especializados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10386298" y="3561278"/>
            <a:ext cx="3180159" cy="1302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Incluye seguimiento deportivo avanzado, una tienda de </a:t>
            </a:r>
            <a:r>
              <a:rPr lang="en-US" sz="160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dropshipping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integrada y servicios de conexión con profesionales.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6324124" y="5598081"/>
            <a:ext cx="7468553" cy="1807131"/>
          </a:xfrm>
          <a:prstGeom prst="roundRect">
            <a:avLst>
              <a:gd name="adj" fmla="val 6072"/>
            </a:avLst>
          </a:prstGeom>
          <a:solidFill>
            <a:srgbClr val="FAF5EB"/>
          </a:solidFill>
          <a:ln/>
        </p:spPr>
        <p:txBody>
          <a:bodyPr/>
          <a:lstStyle/>
          <a:p>
            <a:endParaRPr lang="es-419"/>
          </a:p>
        </p:txBody>
      </p:sp>
      <p:sp>
        <p:nvSpPr>
          <p:cNvPr id="17" name="Shape 14"/>
          <p:cNvSpPr/>
          <p:nvPr/>
        </p:nvSpPr>
        <p:spPr>
          <a:xfrm>
            <a:off x="6324124" y="5575221"/>
            <a:ext cx="7468553" cy="91440"/>
          </a:xfrm>
          <a:prstGeom prst="roundRect">
            <a:avLst>
              <a:gd name="adj" fmla="val 93459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s-419"/>
          </a:p>
        </p:txBody>
      </p:sp>
      <p:sp>
        <p:nvSpPr>
          <p:cNvPr id="18" name="Shape 15"/>
          <p:cNvSpPr/>
          <p:nvPr/>
        </p:nvSpPr>
        <p:spPr>
          <a:xfrm>
            <a:off x="9753243" y="5292923"/>
            <a:ext cx="610314" cy="610314"/>
          </a:xfrm>
          <a:prstGeom prst="roundRect">
            <a:avLst>
              <a:gd name="adj" fmla="val 149825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s-419"/>
          </a:p>
        </p:txBody>
      </p:sp>
      <p:sp>
        <p:nvSpPr>
          <p:cNvPr id="19" name="Text 16"/>
          <p:cNvSpPr/>
          <p:nvPr/>
        </p:nvSpPr>
        <p:spPr>
          <a:xfrm>
            <a:off x="9936361" y="5445443"/>
            <a:ext cx="244078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3</a:t>
            </a:r>
            <a:endParaRPr lang="en-US" sz="1900" dirty="0"/>
          </a:p>
        </p:txBody>
      </p:sp>
      <p:sp>
        <p:nvSpPr>
          <p:cNvPr id="20" name="Text 17"/>
          <p:cNvSpPr/>
          <p:nvPr/>
        </p:nvSpPr>
        <p:spPr>
          <a:xfrm>
            <a:off x="6550343" y="6106716"/>
            <a:ext cx="2393752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Enfoque Inclusivo</a:t>
            </a:r>
            <a:endParaRPr lang="en-US" sz="1850" dirty="0"/>
          </a:p>
        </p:txBody>
      </p:sp>
      <p:sp>
        <p:nvSpPr>
          <p:cNvPr id="21" name="Text 18"/>
          <p:cNvSpPr/>
          <p:nvPr/>
        </p:nvSpPr>
        <p:spPr>
          <a:xfrm>
            <a:off x="6550343" y="6527959"/>
            <a:ext cx="7016115" cy="651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Nos centramos en disciplinas deportivas </a:t>
            </a:r>
            <a:r>
              <a:rPr lang="en-US" sz="1600" dirty="0">
                <a:solidFill>
                  <a:srgbClr val="3371A5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tradicionalmente poco atendidas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dándoles la visibilidad que merecen.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59"/>
    </mc:Choice>
    <mc:Fallback>
      <p:transition spd="slow" advTm="875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55094"/>
            <a:ext cx="12954952" cy="1337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Resumen de la Propuesta: Modernizando el Deporte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837724" y="2547461"/>
            <a:ext cx="12954952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Milon es la herramienta </a:t>
            </a:r>
            <a:r>
              <a:rPr lang="en-US" sz="1750" dirty="0">
                <a:solidFill>
                  <a:srgbClr val="3371A5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integral</a:t>
            </a:r>
            <a:r>
              <a:rPr lang="en-US" sz="17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que el deporte colombiano necesita para avanzar.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808321" y="3559373"/>
            <a:ext cx="3012043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21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Control de Rendimiento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837724" y="4030147"/>
            <a:ext cx="3982641" cy="727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Monitoriza el progreso de los atletas con datos precisos.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478" y="3167063"/>
            <a:ext cx="4307443" cy="4307443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225" y="3917097"/>
            <a:ext cx="340162" cy="34016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10036" y="3559373"/>
            <a:ext cx="2675334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Gestión de Recursos</a:t>
            </a:r>
            <a:endParaRPr lang="en-US" sz="2100" dirty="0"/>
          </a:p>
        </p:txBody>
      </p:sp>
      <p:sp>
        <p:nvSpPr>
          <p:cNvPr id="9" name="Text 5"/>
          <p:cNvSpPr/>
          <p:nvPr/>
        </p:nvSpPr>
        <p:spPr>
          <a:xfrm>
            <a:off x="9810036" y="4030147"/>
            <a:ext cx="3982641" cy="727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Administra instalaciones y equipos de manera eficiente.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478" y="3167063"/>
            <a:ext cx="4307443" cy="4307443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488" y="4283690"/>
            <a:ext cx="340162" cy="34016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10036" y="5883593"/>
            <a:ext cx="2675334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Ventas sin Inventario</a:t>
            </a:r>
            <a:endParaRPr lang="en-US" sz="2100" dirty="0"/>
          </a:p>
        </p:txBody>
      </p:sp>
      <p:sp>
        <p:nvSpPr>
          <p:cNvPr id="13" name="Text 7"/>
          <p:cNvSpPr/>
          <p:nvPr/>
        </p:nvSpPr>
        <p:spPr>
          <a:xfrm>
            <a:off x="9810036" y="6354366"/>
            <a:ext cx="3982641" cy="727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Tienda de </a:t>
            </a:r>
            <a:r>
              <a:rPr lang="en-US" sz="17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dropshipping</a:t>
            </a:r>
            <a:r>
              <a:rPr lang="en-US" sz="17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para equipamiento deportivo.</a:t>
            </a:r>
            <a:endParaRPr lang="en-US" sz="17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1478" y="3167063"/>
            <a:ext cx="4307443" cy="4307443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11894" y="6383953"/>
            <a:ext cx="340162" cy="340162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145030" y="5883593"/>
            <a:ext cx="2675334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21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Conexión Profesional</a:t>
            </a:r>
            <a:endParaRPr lang="en-US" sz="2100" dirty="0"/>
          </a:p>
        </p:txBody>
      </p:sp>
      <p:sp>
        <p:nvSpPr>
          <p:cNvPr id="17" name="Text 9"/>
          <p:cNvSpPr/>
          <p:nvPr/>
        </p:nvSpPr>
        <p:spPr>
          <a:xfrm>
            <a:off x="837724" y="6354366"/>
            <a:ext cx="3982641" cy="727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Acceso directo a entrenadores, fisioterapeutas y nutricionistas.</a:t>
            </a:r>
            <a:endParaRPr lang="en-US" sz="17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1478" y="3167063"/>
            <a:ext cx="4307443" cy="4307443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1632" y="6017359"/>
            <a:ext cx="340162" cy="340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8"/>
    </mc:Choice>
    <mc:Fallback>
      <p:transition spd="slow" advTm="610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14569"/>
            <a:ext cx="1252954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Planteamiento del Problema: Desafíos Actuales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616875"/>
            <a:ext cx="7539395" cy="1126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El deporte colombiano enfrenta barreras:</a:t>
            </a:r>
            <a:endParaRPr lang="en-US" sz="3500" dirty="0"/>
          </a:p>
        </p:txBody>
      </p:sp>
      <p:sp>
        <p:nvSpPr>
          <p:cNvPr id="4" name="Text 2"/>
          <p:cNvSpPr/>
          <p:nvPr/>
        </p:nvSpPr>
        <p:spPr>
          <a:xfrm>
            <a:off x="837724" y="3982760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Brecha Tecnológica: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Disciplinas menos populares carecen de herramientas tecnológicas adecuadas.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832509"/>
            <a:ext cx="753939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Procesos Obsoletos: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Dependencia de métodos manuales y software genérico que no se adapta a las necesidades deportivas específicas.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6065282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Limitaciones Críticas: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Dificultades en el seguimiento del atleta, análisis de datos y planificación estratégica.</a:t>
            </a:r>
            <a:endParaRPr lang="en-US" sz="18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621" y="2646759"/>
            <a:ext cx="4831556" cy="3218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1"/>
    </mc:Choice>
    <mc:Fallback>
      <p:transition spd="slow" advTm="748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41283"/>
            <a:ext cx="10266164" cy="668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Viabilidad del Proyecto: Un Futuro Sólido</a:t>
            </a:r>
            <a:endParaRPr lang="en-US" sz="4200" dirty="0"/>
          </a:p>
        </p:txBody>
      </p:sp>
      <p:sp>
        <p:nvSpPr>
          <p:cNvPr id="3" name="Shape 1"/>
          <p:cNvSpPr/>
          <p:nvPr/>
        </p:nvSpPr>
        <p:spPr>
          <a:xfrm>
            <a:off x="837724" y="1864876"/>
            <a:ext cx="4166711" cy="5623322"/>
          </a:xfrm>
          <a:prstGeom prst="roundRect">
            <a:avLst>
              <a:gd name="adj" fmla="val 3511"/>
            </a:avLst>
          </a:prstGeom>
          <a:solidFill>
            <a:srgbClr val="FAF5EB"/>
          </a:solidFill>
          <a:ln w="3048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s-419"/>
          </a:p>
        </p:txBody>
      </p:sp>
      <p:sp>
        <p:nvSpPr>
          <p:cNvPr id="4" name="Shape 2"/>
          <p:cNvSpPr/>
          <p:nvPr/>
        </p:nvSpPr>
        <p:spPr>
          <a:xfrm>
            <a:off x="807244" y="1864876"/>
            <a:ext cx="121920" cy="5623322"/>
          </a:xfrm>
          <a:prstGeom prst="roundRect">
            <a:avLst>
              <a:gd name="adj" fmla="val 78341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s-419"/>
          </a:p>
        </p:txBody>
      </p:sp>
      <p:sp>
        <p:nvSpPr>
          <p:cNvPr id="5" name="Text 3"/>
          <p:cNvSpPr/>
          <p:nvPr/>
        </p:nvSpPr>
        <p:spPr>
          <a:xfrm>
            <a:off x="1187053" y="2122765"/>
            <a:ext cx="2675334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Viabilidad Técnica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1187053" y="2593538"/>
            <a:ext cx="3559493" cy="1819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Desarrollado con </a:t>
            </a:r>
            <a:r>
              <a:rPr lang="en-US" sz="17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Spring Boot</a:t>
            </a:r>
            <a:r>
              <a:rPr lang="en-US" sz="17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y </a:t>
            </a:r>
            <a:r>
              <a:rPr lang="en-US" sz="17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Angular</a:t>
            </a:r>
            <a:r>
              <a:rPr lang="en-US" sz="17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utilizando bases de datos relacionales y servicios en la nube para máxima escalabilidad y rendimiento.</a:t>
            </a:r>
            <a:endParaRPr lang="en-US" sz="17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053" y="4668560"/>
            <a:ext cx="3381494" cy="2561749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5231844" y="1864876"/>
            <a:ext cx="4166711" cy="5623322"/>
          </a:xfrm>
          <a:prstGeom prst="roundRect">
            <a:avLst>
              <a:gd name="adj" fmla="val 3511"/>
            </a:avLst>
          </a:prstGeom>
          <a:solidFill>
            <a:srgbClr val="FAF5EB"/>
          </a:solidFill>
          <a:ln w="3048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s-419"/>
          </a:p>
        </p:txBody>
      </p:sp>
      <p:sp>
        <p:nvSpPr>
          <p:cNvPr id="9" name="Shape 6"/>
          <p:cNvSpPr/>
          <p:nvPr/>
        </p:nvSpPr>
        <p:spPr>
          <a:xfrm>
            <a:off x="5201364" y="1864876"/>
            <a:ext cx="121920" cy="5623322"/>
          </a:xfrm>
          <a:prstGeom prst="roundRect">
            <a:avLst>
              <a:gd name="adj" fmla="val 78341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s-419"/>
          </a:p>
        </p:txBody>
      </p:sp>
      <p:sp>
        <p:nvSpPr>
          <p:cNvPr id="10" name="Text 7"/>
          <p:cNvSpPr/>
          <p:nvPr/>
        </p:nvSpPr>
        <p:spPr>
          <a:xfrm>
            <a:off x="5581174" y="2122765"/>
            <a:ext cx="2711529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Viabilidad Económica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5581174" y="2593538"/>
            <a:ext cx="3559493" cy="1455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Estimamos una recuperación de la inversión en </a:t>
            </a:r>
            <a:r>
              <a:rPr lang="en-US" sz="17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12 a 24 meses</a:t>
            </a:r>
            <a:r>
              <a:rPr lang="en-US" sz="17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garantizando un modelo de negocio sostenible y rentable.</a:t>
            </a:r>
            <a:endParaRPr lang="en-US" sz="175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174" y="4304705"/>
            <a:ext cx="3381494" cy="2265521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9625965" y="1864876"/>
            <a:ext cx="4166711" cy="5623322"/>
          </a:xfrm>
          <a:prstGeom prst="roundRect">
            <a:avLst>
              <a:gd name="adj" fmla="val 3511"/>
            </a:avLst>
          </a:prstGeom>
          <a:solidFill>
            <a:srgbClr val="FAF5EB"/>
          </a:solidFill>
          <a:ln w="3048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s-419"/>
          </a:p>
        </p:txBody>
      </p:sp>
      <p:sp>
        <p:nvSpPr>
          <p:cNvPr id="14" name="Shape 10"/>
          <p:cNvSpPr/>
          <p:nvPr/>
        </p:nvSpPr>
        <p:spPr>
          <a:xfrm>
            <a:off x="9595485" y="1864876"/>
            <a:ext cx="121920" cy="5623322"/>
          </a:xfrm>
          <a:prstGeom prst="roundRect">
            <a:avLst>
              <a:gd name="adj" fmla="val 78341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s-419"/>
          </a:p>
        </p:txBody>
      </p:sp>
      <p:sp>
        <p:nvSpPr>
          <p:cNvPr id="15" name="Text 11"/>
          <p:cNvSpPr/>
          <p:nvPr/>
        </p:nvSpPr>
        <p:spPr>
          <a:xfrm>
            <a:off x="9975294" y="2122765"/>
            <a:ext cx="2675334" cy="334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Viabilidad Legal</a:t>
            </a:r>
            <a:endParaRPr lang="en-US" sz="2100" dirty="0"/>
          </a:p>
        </p:txBody>
      </p:sp>
      <p:sp>
        <p:nvSpPr>
          <p:cNvPr id="16" name="Text 12"/>
          <p:cNvSpPr/>
          <p:nvPr/>
        </p:nvSpPr>
        <p:spPr>
          <a:xfrm>
            <a:off x="9975294" y="2593538"/>
            <a:ext cx="3559493" cy="1819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Cumplimiento estricto de la normativa colombiana: </a:t>
            </a:r>
            <a:r>
              <a:rPr lang="en-US" sz="17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Ley 181 (Deporte), Ley 527 (comercio electrónico) y la Ley 1581 SIC (protección de datos)</a:t>
            </a:r>
            <a:r>
              <a:rPr lang="en-US" sz="17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750" dirty="0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5294" y="4668560"/>
            <a:ext cx="3381494" cy="22373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8"/>
    </mc:Choice>
    <mc:Fallback>
      <p:transition spd="slow" advTm="614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74445"/>
            <a:ext cx="880419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Preguntas Clave de Investigación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45721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Nuestra propuesta se basa en responder a estas preguntas fundamentales:</a:t>
            </a:r>
            <a:endParaRPr lang="en-US" sz="1850" dirty="0"/>
          </a:p>
        </p:txBody>
      </p:sp>
      <p:sp>
        <p:nvSpPr>
          <p:cNvPr id="4" name="Shape 2"/>
          <p:cNvSpPr/>
          <p:nvPr/>
        </p:nvSpPr>
        <p:spPr>
          <a:xfrm>
            <a:off x="837724" y="3109436"/>
            <a:ext cx="4158734" cy="1803202"/>
          </a:xfrm>
          <a:prstGeom prst="roundRect">
            <a:avLst>
              <a:gd name="adj" fmla="val 5576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s-419"/>
          </a:p>
        </p:txBody>
      </p:sp>
      <p:sp>
        <p:nvSpPr>
          <p:cNvPr id="5" name="Shape 3"/>
          <p:cNvSpPr/>
          <p:nvPr/>
        </p:nvSpPr>
        <p:spPr>
          <a:xfrm>
            <a:off x="1084659" y="3356372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s-419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2065" y="3553778"/>
            <a:ext cx="323136" cy="32313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84659" y="4313753"/>
            <a:ext cx="293155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¿Qué se busca lograr?</a:t>
            </a:r>
            <a:endParaRPr lang="en-US" sz="2200" dirty="0"/>
          </a:p>
        </p:txBody>
      </p:sp>
      <p:sp>
        <p:nvSpPr>
          <p:cNvPr id="8" name="Shape 5"/>
          <p:cNvSpPr/>
          <p:nvPr/>
        </p:nvSpPr>
        <p:spPr>
          <a:xfrm>
            <a:off x="5235773" y="3109436"/>
            <a:ext cx="4158734" cy="1803202"/>
          </a:xfrm>
          <a:prstGeom prst="roundRect">
            <a:avLst>
              <a:gd name="adj" fmla="val 5576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s-419"/>
          </a:p>
        </p:txBody>
      </p:sp>
      <p:sp>
        <p:nvSpPr>
          <p:cNvPr id="9" name="Shape 6"/>
          <p:cNvSpPr/>
          <p:nvPr/>
        </p:nvSpPr>
        <p:spPr>
          <a:xfrm>
            <a:off x="5482709" y="3356372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s-419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115" y="3553778"/>
            <a:ext cx="323136" cy="32313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82709" y="4313753"/>
            <a:ext cx="304454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¿Por qué es necesario?</a:t>
            </a:r>
            <a:endParaRPr lang="en-US" sz="2200" dirty="0"/>
          </a:p>
        </p:txBody>
      </p:sp>
      <p:sp>
        <p:nvSpPr>
          <p:cNvPr id="12" name="Shape 8"/>
          <p:cNvSpPr/>
          <p:nvPr/>
        </p:nvSpPr>
        <p:spPr>
          <a:xfrm>
            <a:off x="9633823" y="3109436"/>
            <a:ext cx="4158853" cy="1803202"/>
          </a:xfrm>
          <a:prstGeom prst="roundRect">
            <a:avLst>
              <a:gd name="adj" fmla="val 5576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s-419"/>
          </a:p>
        </p:txBody>
      </p:sp>
      <p:sp>
        <p:nvSpPr>
          <p:cNvPr id="13" name="Shape 9"/>
          <p:cNvSpPr/>
          <p:nvPr/>
        </p:nvSpPr>
        <p:spPr>
          <a:xfrm>
            <a:off x="9880759" y="3356372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s-419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8164" y="3553778"/>
            <a:ext cx="323136" cy="323136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9880759" y="43137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¿A quién beneficia?</a:t>
            </a:r>
            <a:endParaRPr lang="en-US" sz="2200" dirty="0"/>
          </a:p>
        </p:txBody>
      </p:sp>
      <p:sp>
        <p:nvSpPr>
          <p:cNvPr id="16" name="Shape 11"/>
          <p:cNvSpPr/>
          <p:nvPr/>
        </p:nvSpPr>
        <p:spPr>
          <a:xfrm>
            <a:off x="837724" y="5151953"/>
            <a:ext cx="6357818" cy="1803202"/>
          </a:xfrm>
          <a:prstGeom prst="roundRect">
            <a:avLst>
              <a:gd name="adj" fmla="val 5576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s-419"/>
          </a:p>
        </p:txBody>
      </p:sp>
      <p:sp>
        <p:nvSpPr>
          <p:cNvPr id="17" name="Shape 12"/>
          <p:cNvSpPr/>
          <p:nvPr/>
        </p:nvSpPr>
        <p:spPr>
          <a:xfrm>
            <a:off x="1084659" y="5398889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s-419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2065" y="5596295"/>
            <a:ext cx="323136" cy="323136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1084659" y="6356271"/>
            <a:ext cx="362342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¿Cuándo se implementará?</a:t>
            </a:r>
            <a:endParaRPr lang="en-US" sz="2200" dirty="0"/>
          </a:p>
        </p:txBody>
      </p:sp>
      <p:sp>
        <p:nvSpPr>
          <p:cNvPr id="20" name="Shape 14"/>
          <p:cNvSpPr/>
          <p:nvPr/>
        </p:nvSpPr>
        <p:spPr>
          <a:xfrm>
            <a:off x="7434858" y="5151953"/>
            <a:ext cx="6357818" cy="1803202"/>
          </a:xfrm>
          <a:prstGeom prst="roundRect">
            <a:avLst>
              <a:gd name="adj" fmla="val 5576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s-419"/>
          </a:p>
        </p:txBody>
      </p:sp>
      <p:sp>
        <p:nvSpPr>
          <p:cNvPr id="21" name="Shape 15"/>
          <p:cNvSpPr/>
          <p:nvPr/>
        </p:nvSpPr>
        <p:spPr>
          <a:xfrm>
            <a:off x="7681793" y="5398889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s-419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79199" y="5596295"/>
            <a:ext cx="323136" cy="323136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681793" y="6356271"/>
            <a:ext cx="283725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¿Dónde se ejecutará?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5"/>
    </mc:Choice>
    <mc:Fallback>
      <p:transition spd="slow" advTm="574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7839" y="703064"/>
            <a:ext cx="8138160" cy="543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Objetivos: Hacia la Excelencia Deportiva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807839" y="1707594"/>
            <a:ext cx="3476030" cy="434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Objetivo General:</a:t>
            </a:r>
            <a:endParaRPr lang="en-US" sz="2700" dirty="0"/>
          </a:p>
        </p:txBody>
      </p:sp>
      <p:sp>
        <p:nvSpPr>
          <p:cNvPr id="4" name="Text 2"/>
          <p:cNvSpPr/>
          <p:nvPr/>
        </p:nvSpPr>
        <p:spPr>
          <a:xfrm>
            <a:off x="807839" y="2326719"/>
            <a:ext cx="6282095" cy="590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Optimizar la </a:t>
            </a:r>
            <a:r>
              <a:rPr lang="en-US" sz="1450" dirty="0">
                <a:solidFill>
                  <a:srgbClr val="3371A5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ejecución, seguimiento y desempeño deportivo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mediante una plataforma tecnológica avanzada.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807839" y="3083600"/>
            <a:ext cx="6282095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endParaRPr lang="en-US" sz="14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013" y="3586639"/>
            <a:ext cx="5025628" cy="334946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548086" y="1707594"/>
            <a:ext cx="3546158" cy="434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Objetivos Específicos:</a:t>
            </a:r>
            <a:endParaRPr lang="en-US" sz="2700" dirty="0"/>
          </a:p>
        </p:txBody>
      </p:sp>
      <p:sp>
        <p:nvSpPr>
          <p:cNvPr id="8" name="Text 5"/>
          <p:cNvSpPr/>
          <p:nvPr/>
        </p:nvSpPr>
        <p:spPr>
          <a:xfrm>
            <a:off x="7548086" y="2326719"/>
            <a:ext cx="6282095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Registrar, controlar y planificar los entrenamientos de forma detallada.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7548086" y="2686645"/>
            <a:ext cx="6282095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Crear una base de datos robusta del desempeño de los atletas.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7548086" y="3046571"/>
            <a:ext cx="6282095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Gestionar eficazmente escenarios y recursos deportivos.</a:t>
            </a:r>
            <a:endParaRPr lang="en-US" sz="145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086" y="3549610"/>
            <a:ext cx="5025628" cy="3769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1"/>
    </mc:Choice>
    <mc:Fallback>
      <p:transition spd="slow" advTm="602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728067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Resultados Esperados: Impacto Medible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2495074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Con Milon, esperamos transformar el panorama deportivo con mejoras significativas: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3649980"/>
            <a:ext cx="22900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30%</a:t>
            </a:r>
            <a:endParaRPr lang="en-US" sz="6200" dirty="0"/>
          </a:p>
        </p:txBody>
      </p:sp>
      <p:sp>
        <p:nvSpPr>
          <p:cNvPr id="6" name="Text 3"/>
          <p:cNvSpPr/>
          <p:nvPr/>
        </p:nvSpPr>
        <p:spPr>
          <a:xfrm>
            <a:off x="6324124" y="4738926"/>
            <a:ext cx="2290048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Reducción de Costos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324124" y="5586413"/>
            <a:ext cx="2290048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Disminución en los gastos operativos gracias a la automatización y eficiencia.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913376" y="3649980"/>
            <a:ext cx="22900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40%</a:t>
            </a:r>
            <a:endParaRPr lang="en-US" sz="6200" dirty="0"/>
          </a:p>
        </p:txBody>
      </p:sp>
      <p:sp>
        <p:nvSpPr>
          <p:cNvPr id="9" name="Text 6"/>
          <p:cNvSpPr/>
          <p:nvPr/>
        </p:nvSpPr>
        <p:spPr>
          <a:xfrm>
            <a:off x="8913376" y="4738926"/>
            <a:ext cx="2290048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Mejora de Eficiencia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8913376" y="5586413"/>
            <a:ext cx="2290048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Aumento de la productividad en la gestión y el seguimiento deportivo.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11502628" y="3649980"/>
            <a:ext cx="22900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50%</a:t>
            </a:r>
            <a:endParaRPr lang="en-US" sz="6200" dirty="0"/>
          </a:p>
        </p:txBody>
      </p:sp>
      <p:sp>
        <p:nvSpPr>
          <p:cNvPr id="12" name="Text 9"/>
          <p:cNvSpPr/>
          <p:nvPr/>
        </p:nvSpPr>
        <p:spPr>
          <a:xfrm>
            <a:off x="11502628" y="4738926"/>
            <a:ext cx="22900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Análisis de Datos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1502628" y="5234464"/>
            <a:ext cx="229004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Incremento en la capacidad de análisis y disponibilidad de información crucial.</a:t>
            </a:r>
            <a:endParaRPr lang="en-US" sz="18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8"/>
    </mc:Choice>
    <mc:Fallback>
      <p:transition spd="slow" advTm="603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D82FD09-2FF9-BB92-F5A1-22810D61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874" y="5810575"/>
            <a:ext cx="5654404" cy="1922988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8FCCF2C5-71DA-A4E5-9CAB-7FD357B234F0}"/>
              </a:ext>
            </a:extLst>
          </p:cNvPr>
          <p:cNvSpPr/>
          <p:nvPr/>
        </p:nvSpPr>
        <p:spPr>
          <a:xfrm>
            <a:off x="2657187" y="195319"/>
            <a:ext cx="8138160" cy="543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50"/>
              </a:lnSpc>
              <a:buNone/>
            </a:pPr>
            <a:r>
              <a:rPr lang="en-US" sz="3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Presupuesto</a:t>
            </a:r>
            <a:endParaRPr lang="en-US" sz="3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504C6B4-7AD1-5B79-48A8-6400AB775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044" y="1118451"/>
            <a:ext cx="6077888" cy="362898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0C711B4-4259-493B-82C5-F8EFFC043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78" y="764532"/>
            <a:ext cx="6535062" cy="460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1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588</Words>
  <Application>Microsoft Office PowerPoint</Application>
  <PresentationFormat>Personalizado</PresentationFormat>
  <Paragraphs>85</Paragraphs>
  <Slides>11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Funnel Display</vt:lpstr>
      <vt:lpstr>Funnel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Salas de Computo ETITC</dc:creator>
  <cp:lastModifiedBy>JOSE LUIS MORA ALVARADO</cp:lastModifiedBy>
  <cp:revision>2</cp:revision>
  <dcterms:created xsi:type="dcterms:W3CDTF">2025-11-29T13:52:34Z</dcterms:created>
  <dcterms:modified xsi:type="dcterms:W3CDTF">2025-11-29T14:31:41Z</dcterms:modified>
</cp:coreProperties>
</file>